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9" r:id="rId2"/>
    <p:sldId id="258" r:id="rId3"/>
    <p:sldId id="280" r:id="rId4"/>
    <p:sldId id="349" r:id="rId5"/>
    <p:sldId id="281" r:id="rId6"/>
    <p:sldId id="351" r:id="rId7"/>
    <p:sldId id="282" r:id="rId8"/>
    <p:sldId id="347" r:id="rId9"/>
    <p:sldId id="284" r:id="rId10"/>
    <p:sldId id="283" r:id="rId11"/>
    <p:sldId id="348" r:id="rId12"/>
    <p:sldId id="350" r:id="rId13"/>
    <p:sldId id="28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28" userDrawn="1">
          <p15:clr>
            <a:srgbClr val="A4A3A4"/>
          </p15:clr>
        </p15:guide>
        <p15:guide id="2" pos="224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 Efimovsky" initials="AE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5BAA"/>
    <a:srgbClr val="D12023"/>
    <a:srgbClr val="00B050"/>
    <a:srgbClr val="D7181E"/>
    <a:srgbClr val="FFCCCC"/>
    <a:srgbClr val="FFFF99"/>
    <a:srgbClr val="B3CEE5"/>
    <a:srgbClr val="CCFF99"/>
    <a:srgbClr val="FFCC99"/>
    <a:srgbClr val="F3A67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962" autoAdjust="0"/>
    <p:restoredTop sz="96830" autoAdjust="0"/>
  </p:normalViewPr>
  <p:slideViewPr>
    <p:cSldViewPr snapToGrid="0" showGuides="1">
      <p:cViewPr varScale="1">
        <p:scale>
          <a:sx n="113" d="100"/>
          <a:sy n="113" d="100"/>
        </p:scale>
        <p:origin x="-1584" y="-96"/>
      </p:cViewPr>
      <p:guideLst>
        <p:guide orient="horz" pos="2228"/>
        <p:guide pos="2245"/>
      </p:guideLst>
    </p:cSldViewPr>
  </p:slideViewPr>
  <p:outlineViewPr>
    <p:cViewPr>
      <p:scale>
        <a:sx n="33" d="100"/>
        <a:sy n="33" d="100"/>
      </p:scale>
      <p:origin x="0" y="-1107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7596"/>
    </p:cViewPr>
  </p:sorterViewPr>
  <p:notesViewPr>
    <p:cSldViewPr snapToGrid="0" showGuides="1">
      <p:cViewPr varScale="1">
        <p:scale>
          <a:sx n="97" d="100"/>
          <a:sy n="97" d="100"/>
        </p:scale>
        <p:origin x="648" y="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58752-EDA5-40AB-A891-727AA1C2B917}" type="datetimeFigureOut">
              <a:rPr lang="ru-RU" smtClean="0"/>
              <a:pPr/>
              <a:t>07.03.2024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44027-2C1F-4C73-9A78-FE4A005618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1664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07.03.2024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3421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07.03.2024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05106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07.03.2024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37971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07.03.2024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145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07.03.2024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06592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07.03.2024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9166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07.03.2024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6119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07.03.2024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2828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07.03.2024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20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07.03.2024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4973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pPr/>
              <a:t>07.03.2024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776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3E3B-5340-48C2-BBF1-E251CA96180E}" type="datetimeFigureOut">
              <a:rPr lang="ru-RU" smtClean="0"/>
              <a:pPr/>
              <a:t>07.03.2024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2719E-75ED-4A60-9985-4C4236D7FE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166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2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microsoft.com/office/2007/relationships/hdphoto" Target="../media/hdphoto3.wdp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7152770" y="1"/>
            <a:ext cx="1999211" cy="6857999"/>
          </a:xfrm>
          <a:prstGeom prst="rect">
            <a:avLst/>
          </a:prstGeom>
          <a:solidFill>
            <a:srgbClr val="005BAA"/>
          </a:solidFill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994" y="367314"/>
            <a:ext cx="1816760" cy="1498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Овал 16"/>
          <p:cNvSpPr/>
          <p:nvPr/>
        </p:nvSpPr>
        <p:spPr>
          <a:xfrm>
            <a:off x="6392035" y="4093320"/>
            <a:ext cx="2664000" cy="2664000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>
            <a:glow rad="25400">
              <a:schemeClr val="tx1">
                <a:lumMod val="50000"/>
                <a:lumOff val="50000"/>
                <a:alpha val="39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572035" y="4273320"/>
            <a:ext cx="2304000" cy="2304000"/>
          </a:xfrm>
          <a:prstGeom prst="ellipse">
            <a:avLst/>
          </a:prstGeom>
          <a:solidFill>
            <a:srgbClr val="005BAA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825" y="4774883"/>
            <a:ext cx="1696419" cy="1327632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Заголовок 21"/>
          <p:cNvSpPr>
            <a:spLocks noGrp="1"/>
          </p:cNvSpPr>
          <p:nvPr>
            <p:ph type="ctrTitle"/>
          </p:nvPr>
        </p:nvSpPr>
        <p:spPr>
          <a:xfrm>
            <a:off x="-2" y="0"/>
            <a:ext cx="7152770" cy="6858000"/>
          </a:xfrm>
        </p:spPr>
        <p:txBody>
          <a:bodyPr anchor="ctr">
            <a:normAutofit/>
          </a:bodyPr>
          <a:lstStyle/>
          <a:p>
            <a:r>
              <a:rPr lang="ru-RU" b="1" dirty="0">
                <a:solidFill>
                  <a:srgbClr val="005B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Microsoft YaHei UI" panose="020B0503020204020204" pitchFamily="34" charset="-122"/>
                <a:cs typeface="Segoe UI Semibold" panose="020B0702040204020203" pitchFamily="34" charset="0"/>
              </a:rPr>
              <a:t>ИСТОРИЯ </a:t>
            </a:r>
            <a:br>
              <a:rPr lang="ru-RU" b="1" dirty="0">
                <a:solidFill>
                  <a:srgbClr val="005B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Microsoft YaHei UI" panose="020B0503020204020204" pitchFamily="34" charset="-122"/>
                <a:cs typeface="Segoe UI Semibold" panose="020B0702040204020203" pitchFamily="34" charset="0"/>
              </a:rPr>
            </a:br>
            <a:r>
              <a:rPr lang="ru-RU" b="1" dirty="0" smtClean="0">
                <a:solidFill>
                  <a:srgbClr val="005B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Microsoft YaHei UI" panose="020B0503020204020204" pitchFamily="34" charset="-122"/>
                <a:cs typeface="Segoe UI Semibold" panose="020B0702040204020203" pitchFamily="34" charset="0"/>
              </a:rPr>
              <a:t>ЮИД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990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sp>
        <p:nvSpPr>
          <p:cNvPr id="39" name="Прямоугольник 38"/>
          <p:cNvSpPr/>
          <p:nvPr/>
        </p:nvSpPr>
        <p:spPr>
          <a:xfrm>
            <a:off x="1116145" y="5445997"/>
            <a:ext cx="6193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Первые </a:t>
            </a:r>
            <a:r>
              <a:rPr lang="ru-RU" sz="24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отряды юных </a:t>
            </a:r>
            <a:r>
              <a:rPr lang="ru-RU" sz="24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lang="ru-RU" sz="24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lang="ru-RU" sz="24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инспекторов </a:t>
            </a:r>
            <a:r>
              <a:rPr lang="ru-RU" sz="24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движения </a:t>
            </a:r>
            <a:r>
              <a:rPr lang="ru-RU" sz="24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lang="ru-RU" sz="24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lang="ru-RU" sz="2400" dirty="0" smtClean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формировались в </a:t>
            </a:r>
            <a:r>
              <a:rPr lang="ru-RU" sz="24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далеком 1973 году. </a:t>
            </a:r>
            <a:endParaRPr lang="ru-RU" sz="2400" dirty="0">
              <a:solidFill>
                <a:srgbClr val="D7181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86" y="1393448"/>
            <a:ext cx="5120710" cy="3830955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53" y="1401646"/>
            <a:ext cx="5573071" cy="3814558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96" y="1403076"/>
            <a:ext cx="5202379" cy="3813128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48" y="1394877"/>
            <a:ext cx="5837922" cy="3811483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84" y="1391491"/>
            <a:ext cx="5236682" cy="3797448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57" y="1384165"/>
            <a:ext cx="5327053" cy="3838856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07" y="1364716"/>
            <a:ext cx="6214926" cy="3801952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86" y="1372042"/>
            <a:ext cx="6015768" cy="3801033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14" y="1048111"/>
            <a:ext cx="5669378" cy="3794764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3" name="Овал 22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47168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"/>
                                            </p:cond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"/>
                                            </p:cond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"/>
                                            </p:cond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06896" y="3992640"/>
            <a:ext cx="6659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1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Главной 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задачей отрядов </a:t>
            </a:r>
            <a: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ЮИД 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определено </a:t>
            </a:r>
            <a: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их 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активное участие в пропаганде </a:t>
            </a:r>
            <a: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правил 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дорожного движения среди детей </a:t>
            </a:r>
            <a: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и подростков.</a:t>
            </a:r>
            <a:endParaRPr lang="ru-RU" sz="2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5" y="252771"/>
            <a:ext cx="5616406" cy="36644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3" name="Группа 1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6" name="Овал 1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150597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743201" y="105013"/>
            <a:ext cx="419611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Первый 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Всероссийский слёт </a:t>
            </a:r>
            <a: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проходил в пионерском лагере 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«Орлёнок» </a:t>
            </a:r>
            <a: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близ города Туапсе в 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конце сентября 1975 г. </a:t>
            </a:r>
            <a: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Туда направились 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870 лучших школьников страны </a:t>
            </a:r>
            <a: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из 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72 </a:t>
            </a:r>
            <a: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регионов СССР, </a:t>
            </a:r>
            <a:r>
              <a:rPr lang="ru-RU" sz="2100" dirty="0">
                <a:latin typeface="Segoe UI" panose="020B0502040204020203" pitchFamily="34" charset="0"/>
                <a:cs typeface="Segoe UI" panose="020B0502040204020203" pitchFamily="34" charset="0"/>
              </a:rPr>
              <a:t>ставших победителями </a:t>
            </a:r>
            <a:r>
              <a:rPr lang="ru-RU" sz="2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местных слётов ЮИД.</a:t>
            </a:r>
            <a:endParaRPr lang="ru-RU" sz="2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rgbClr val="D12023">
                <a:tint val="45000"/>
                <a:satMod val="400000"/>
              </a:srgb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898" r="24084"/>
          <a:stretch/>
        </p:blipFill>
        <p:spPr>
          <a:xfrm>
            <a:off x="546392" y="199621"/>
            <a:ext cx="2168037" cy="3337329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6" name="Овал 1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932" y="3183467"/>
            <a:ext cx="5236562" cy="34659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17355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95" y="193431"/>
            <a:ext cx="3471253" cy="5206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3" name="Группа 1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6" name="Овал 1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1" name="Прямоугольник 10"/>
          <p:cNvSpPr/>
          <p:nvPr/>
        </p:nvSpPr>
        <p:spPr>
          <a:xfrm>
            <a:off x="1" y="5545784"/>
            <a:ext cx="714682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Лариса 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Николаевна </a:t>
            </a:r>
            <a:r>
              <a:rPr lang="ru-RU" sz="2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Медведева 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(Овчаренко</a:t>
            </a:r>
            <a:r>
              <a:rPr lang="ru-RU" sz="2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algn="ctr"/>
            <a:r>
              <a:rPr lang="ru-RU" smtClean="0"/>
              <a:t> </a:t>
            </a:r>
            <a:r>
              <a:rPr lang="ru-RU" dirty="0" smtClean="0"/>
              <a:t>сотрудник Главного</a:t>
            </a:r>
            <a:r>
              <a:rPr lang="ru-RU" dirty="0"/>
              <a:t> </a:t>
            </a:r>
            <a:r>
              <a:rPr lang="ru-RU" dirty="0" smtClean="0"/>
              <a:t>управления </a:t>
            </a:r>
            <a:r>
              <a:rPr lang="ru-RU" dirty="0"/>
              <a:t>Государственной автомобильной инспекции </a:t>
            </a:r>
            <a:r>
              <a:rPr lang="ru-RU"/>
              <a:t>МВД </a:t>
            </a:r>
            <a:r>
              <a:rPr lang="ru-RU" smtClean="0"/>
              <a:t>СССР- </a:t>
            </a:r>
            <a:r>
              <a:rPr lang="ru-RU" sz="2000" smtClean="0"/>
              <a:t>инициатор </a:t>
            </a:r>
            <a:r>
              <a:rPr lang="ru-RU" sz="2000" dirty="0" smtClean="0"/>
              <a:t>и идейный вдохновитель детского движения —ЮИД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516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Пользователь\Desktop\ЮИД\велосипед.jpg"/>
          <p:cNvPicPr/>
          <p:nvPr/>
        </p:nvPicPr>
        <p:blipFill>
          <a:blip r:embed="rId2" cstate="print"/>
          <a:srcRect t="38803" b="32308"/>
          <a:stretch>
            <a:fillRect/>
          </a:stretch>
        </p:blipFill>
        <p:spPr bwMode="auto">
          <a:xfrm>
            <a:off x="702733" y="2396613"/>
            <a:ext cx="7603067" cy="2064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74012" y="5343881"/>
            <a:ext cx="62980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Провести </a:t>
            </a: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техническое </a:t>
            </a: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обслуживание </a:t>
            </a:r>
            <a:b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велосипеда, </a:t>
            </a: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знать его устройство, </a:t>
            </a: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устранить </a:t>
            </a: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неисправности — это должен был уметь каждый </a:t>
            </a:r>
            <a:r>
              <a:rPr lang="ru-RU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ЮИДовец</a:t>
            </a: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и мальчики и </a:t>
            </a: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девочки!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72" y="851823"/>
            <a:ext cx="6022763" cy="42436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71109" y="128410"/>
            <a:ext cx="6433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ТРАНСПОРТНОЕ СРЕДСТВО ЮИДОВЦА – ВЕЛОСИПЕД</a:t>
            </a:r>
            <a:endParaRPr lang="ru-RU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7" name="Овал 16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215719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88372" y="5504636"/>
            <a:ext cx="62980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В 1896 году в Петербурге опубликован указ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градоначальника о разрешении езды на велосипеде </a:t>
            </a: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по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улицам города</a:t>
            </a: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. Одновременно с ним вводились номерные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знаки для </a:t>
            </a: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велосипедистов.</a:t>
            </a: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09" y="951102"/>
            <a:ext cx="2478672" cy="1817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71109" y="128410"/>
            <a:ext cx="6433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ТРАНСПОРТНОЕ СРЕДСТВО ЮИДОВЦА – ВЕЛОСИПЕД</a:t>
            </a:r>
            <a:endParaRPr lang="ru-RU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449" y="1088660"/>
            <a:ext cx="2590945" cy="15425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231" y="2268594"/>
            <a:ext cx="2517478" cy="16333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97" y="3534272"/>
            <a:ext cx="2517478" cy="17960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552" y="3607620"/>
            <a:ext cx="2517478" cy="16493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9" name="Группа 18"/>
          <p:cNvGrpSpPr/>
          <p:nvPr/>
        </p:nvGrpSpPr>
        <p:grpSpPr>
          <a:xfrm>
            <a:off x="6390000" y="228601"/>
            <a:ext cx="2754000" cy="6857999"/>
            <a:chOff x="6392035" y="1"/>
            <a:chExt cx="2754000" cy="6857999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2" name="Овал 21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372733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5723314"/>
            <a:ext cx="71447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До 1917 </a:t>
            </a: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года </a:t>
            </a: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регистрации подлежали </a:t>
            </a: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даже </a:t>
            </a: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детские </a:t>
            </a: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велосипеды.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402" y="801865"/>
            <a:ext cx="4017072" cy="46173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71109" y="128410"/>
            <a:ext cx="6433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ТРАНСПОРТНОЕ СРЕДСТВО ЮИДОВЦА – ВЕЛОСИПЕД</a:t>
            </a:r>
            <a:endParaRPr lang="ru-RU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6390000" y="228601"/>
            <a:ext cx="2754000" cy="6857999"/>
            <a:chOff x="6392035" y="1"/>
            <a:chExt cx="2754000" cy="6857999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2" name="Овал 21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7587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38858" y="5243605"/>
            <a:ext cx="62980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Владельцу </a:t>
            </a: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велосипеда, достигшему 14-летнего возраста, выдавалось </a:t>
            </a: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на руки специальное удостоверение на право управления </a:t>
            </a: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велосипедом.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1109" y="128410"/>
            <a:ext cx="6433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ТРАНСПОРТНОЕ СРЕДСТВО ЮИДОВЦА – ВЕЛОСИПЕД</a:t>
            </a:r>
            <a:endParaRPr lang="ru-RU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446" y="650037"/>
            <a:ext cx="5044379" cy="24836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6" y="2569637"/>
            <a:ext cx="5057626" cy="24836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5" name="Группа 14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8" name="Овал 17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334552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788657" y="154142"/>
            <a:ext cx="427288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Движение ЮИД росло и развивалось. </a:t>
            </a:r>
            <a: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С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2002 </a:t>
            </a:r>
            <a: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года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команды ЮИД России </a:t>
            </a:r>
            <a: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принимают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участие в </a:t>
            </a:r>
            <a: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Европейском образовательном конкурсе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по правилам дорожного движения для </a:t>
            </a:r>
            <a: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детей и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на протяжении последних нескольких лет ежегодно </a:t>
            </a:r>
            <a: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становятся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призером этих международных </a:t>
            </a:r>
            <a: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соревнований.</a:t>
            </a:r>
            <a:endParaRPr lang="ru-RU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54" y="260164"/>
            <a:ext cx="2330603" cy="1605526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6" name="Овал 1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5142"/>
          <a:stretch/>
        </p:blipFill>
        <p:spPr>
          <a:xfrm>
            <a:off x="1005309" y="3357283"/>
            <a:ext cx="5206726" cy="33137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Прямоугольник 20"/>
          <p:cNvSpPr/>
          <p:nvPr/>
        </p:nvSpPr>
        <p:spPr>
          <a:xfrm>
            <a:off x="280755" y="2199304"/>
            <a:ext cx="66860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В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2010, </a:t>
            </a:r>
            <a: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2011, 2015 и 2018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годах российские </a:t>
            </a:r>
            <a:r>
              <a:rPr lang="ru-RU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юидовцы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поднимались на высшую ступень пьедестала, завоевав золотые медали; еще </a:t>
            </a:r>
            <a: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четырежды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становились серебряными призерами европейского конкурса.</a:t>
            </a:r>
          </a:p>
        </p:txBody>
      </p:sp>
    </p:spTree>
    <p:extLst>
      <p:ext uri="{BB962C8B-B14F-4D97-AF65-F5344CB8AC3E}">
        <p14:creationId xmlns="" xmlns:p14="http://schemas.microsoft.com/office/powerpoint/2010/main" val="378951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55" t="10493"/>
          <a:stretch/>
        </p:blipFill>
        <p:spPr>
          <a:xfrm>
            <a:off x="2319353" y="101641"/>
            <a:ext cx="4860467" cy="3386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54" y="260164"/>
            <a:ext cx="2330603" cy="1605526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6" name="Овал 15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3248604"/>
            <a:ext cx="5437886" cy="3609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64996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82999" y="660796"/>
            <a:ext cx="68757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тряды </a:t>
            </a: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юных инспекторов движения есть в каждом регионе России. Более </a:t>
            </a:r>
            <a:r>
              <a:rPr lang="ru-RU" sz="20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400 тысяч </a:t>
            </a: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школьников по всей стране изучают правила дорожного движения, учатся управлять велосипедом и оказывать первую помощь пострадавшим в ДТП, участвуют в различных социально значимых акциях и мероприятиях </a:t>
            </a:r>
            <a:r>
              <a:rPr lang="ru-RU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Госавтоинспекции.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443" t="31405" r="408" b="11791"/>
          <a:stretch/>
        </p:blipFill>
        <p:spPr>
          <a:xfrm>
            <a:off x="1" y="3004725"/>
            <a:ext cx="7158714" cy="3853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38513" y="128734"/>
            <a:ext cx="64335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5BA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ЮИД СЕГОДНЯ</a:t>
            </a:r>
            <a:endParaRPr lang="ru-RU" sz="2000" dirty="0">
              <a:solidFill>
                <a:srgbClr val="005BA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6392035" y="1"/>
            <a:ext cx="2754000" cy="6857999"/>
            <a:chOff x="6392035" y="1"/>
            <a:chExt cx="2754000" cy="685799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7146824" y="1"/>
              <a:ext cx="1999211" cy="6857999"/>
            </a:xfrm>
            <a:prstGeom prst="rect">
              <a:avLst/>
            </a:prstGeom>
            <a:solidFill>
              <a:srgbClr val="005BAA"/>
            </a:solidFill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994" y="367314"/>
              <a:ext cx="1816760" cy="14983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7" name="Овал 16"/>
            <p:cNvSpPr/>
            <p:nvPr/>
          </p:nvSpPr>
          <p:spPr>
            <a:xfrm>
              <a:off x="6392035" y="4093320"/>
              <a:ext cx="2664000" cy="26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effectLst>
              <a:glow rad="25400">
                <a:schemeClr val="tx1">
                  <a:lumMod val="50000"/>
                  <a:lumOff val="50000"/>
                  <a:alpha val="39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6572035" y="4273320"/>
              <a:ext cx="2304000" cy="2304000"/>
            </a:xfrm>
            <a:prstGeom prst="ellipse">
              <a:avLst/>
            </a:prstGeom>
            <a:solidFill>
              <a:srgbClr val="005BAA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825" y="4774883"/>
              <a:ext cx="1696419" cy="1327632"/>
            </a:xfrm>
            <a:prstGeom prst="rect">
              <a:avLst/>
            </a:prstGeom>
            <a:ln>
              <a:noFill/>
            </a:ln>
            <a:effectLst>
              <a:glow rad="25400">
                <a:schemeClr val="tx1">
                  <a:lumMod val="50000"/>
                  <a:lumOff val="50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373922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8795</TotalTime>
  <Words>190</Words>
  <Application>Microsoft Office PowerPoint</Application>
  <PresentationFormat>Экран (4:3)</PresentationFormat>
  <Paragraphs>19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ИСТОРИЯ  ЮИД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ВЕЛОСИПЕД</dc:title>
  <dc:creator>Andrew Efimovsky</dc:creator>
  <cp:lastModifiedBy>user</cp:lastModifiedBy>
  <cp:revision>298</cp:revision>
  <dcterms:created xsi:type="dcterms:W3CDTF">2019-08-19T07:52:16Z</dcterms:created>
  <dcterms:modified xsi:type="dcterms:W3CDTF">2024-03-07T06:02:00Z</dcterms:modified>
</cp:coreProperties>
</file>